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sldIdLst>
    <p:sldId id="257" r:id="rId2"/>
    <p:sldId id="258" r:id="rId3"/>
    <p:sldId id="262" r:id="rId4"/>
    <p:sldId id="283" r:id="rId5"/>
    <p:sldId id="299" r:id="rId6"/>
    <p:sldId id="300" r:id="rId7"/>
    <p:sldId id="273" r:id="rId8"/>
    <p:sldId id="280" r:id="rId9"/>
    <p:sldId id="275" r:id="rId10"/>
    <p:sldId id="285" r:id="rId11"/>
    <p:sldId id="279" r:id="rId12"/>
    <p:sldId id="274" r:id="rId13"/>
    <p:sldId id="290" r:id="rId14"/>
    <p:sldId id="293" r:id="rId15"/>
    <p:sldId id="294" r:id="rId16"/>
    <p:sldId id="284" r:id="rId17"/>
    <p:sldId id="295" r:id="rId18"/>
    <p:sldId id="281" r:id="rId19"/>
    <p:sldId id="302" r:id="rId20"/>
    <p:sldId id="301" r:id="rId21"/>
    <p:sldId id="286" r:id="rId22"/>
    <p:sldId id="288" r:id="rId23"/>
    <p:sldId id="289" r:id="rId24"/>
    <p:sldId id="260" r:id="rId25"/>
    <p:sldId id="269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4555"/>
    <a:srgbClr val="B78C7F"/>
    <a:srgbClr val="FEC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14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078344-8FA9-452E-91A7-7AB4F90F3662}" type="datetimeFigureOut">
              <a:rPr lang="ko-KR" altLang="en-US" smtClean="0"/>
              <a:t>2018-05-22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7D186A-6A8F-4809-B4A6-D02D8C5F2B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636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19805-4B24-4A99-917E-A97D2445041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251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19805-4B24-4A99-917E-A97D2445041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552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D186A-6A8F-4809-B4A6-D02D8C5F2B6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501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D186A-6A8F-4809-B4A6-D02D8C5F2B6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716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D186A-6A8F-4809-B4A6-D02D8C5F2B6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311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D186A-6A8F-4809-B4A6-D02D8C5F2B6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396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19805-4B24-4A99-917E-A97D2445041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595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ED82-A268-4874-8B7E-77B5207E0084}" type="datetime1">
              <a:rPr lang="ko-KR" altLang="en-US" smtClean="0"/>
              <a:t>2018-05-22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624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A9DBC-7F7A-49BD-BB0B-01C91455435F}" type="datetime1">
              <a:rPr lang="ko-KR" altLang="en-US" smtClean="0"/>
              <a:t>2018-05-22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333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741C6-9AE0-476D-ABC1-EB7ADC121912}" type="datetime1">
              <a:rPr lang="ko-KR" altLang="en-US" smtClean="0"/>
              <a:t>2018-05-22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53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ADC92-9F8C-47D2-B3A1-AC5796EB3077}" type="datetime1">
              <a:rPr lang="ko-KR" altLang="en-US" smtClean="0"/>
              <a:t>2018-05-22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064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2D484-1BA0-4481-BB48-D5CBD087C50B}" type="datetime1">
              <a:rPr lang="ko-KR" altLang="en-US" smtClean="0"/>
              <a:t>2018-05-22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453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09C61-34CA-4D96-BE63-8BB485DD096A}" type="datetime1">
              <a:rPr lang="ko-KR" altLang="en-US" smtClean="0"/>
              <a:t>2018-05-22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506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2F914-0F9A-4256-8E75-DEC6B8412880}" type="datetime1">
              <a:rPr lang="ko-KR" altLang="en-US" smtClean="0"/>
              <a:t>2018-05-22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376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BE936-1402-4175-B954-68B50BDB7C1E}" type="datetime1">
              <a:rPr lang="ko-KR" altLang="en-US" smtClean="0"/>
              <a:t>2018-05-22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151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A6FF6-A71C-4780-B876-BC9373C252BC}" type="datetime1">
              <a:rPr lang="ko-KR" altLang="en-US" smtClean="0"/>
              <a:t>2018-05-22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372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CA07A-AFD2-40BA-B4CC-2C30B10406A2}" type="datetime1">
              <a:rPr lang="ko-KR" altLang="en-US" smtClean="0"/>
              <a:t>2018-05-22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040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41819-039B-4EA4-8D43-C68D73AAA3B7}" type="datetime1">
              <a:rPr lang="ko-KR" altLang="en-US" smtClean="0"/>
              <a:t>2018-05-22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20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D02B37-216C-4341-96AF-946D9A6E84C5}" type="datetime1">
              <a:rPr lang="ko-KR" altLang="en-US" smtClean="0"/>
              <a:t>2018-05-22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262EB0-F2B7-4B4C-A348-A2A3E49E7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582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93515" y="938714"/>
            <a:ext cx="7200800" cy="48005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직사각형 10"/>
          <p:cNvSpPr/>
          <p:nvPr/>
        </p:nvSpPr>
        <p:spPr>
          <a:xfrm>
            <a:off x="2756501" y="1382859"/>
            <a:ext cx="6674828" cy="3912241"/>
          </a:xfrm>
          <a:prstGeom prst="rect">
            <a:avLst/>
          </a:prstGeom>
          <a:solidFill>
            <a:srgbClr val="274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TextBox 7"/>
          <p:cNvSpPr txBox="1"/>
          <p:nvPr/>
        </p:nvSpPr>
        <p:spPr>
          <a:xfrm>
            <a:off x="2829552" y="1727413"/>
            <a:ext cx="6528726" cy="3026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영상 처리를 통한 </a:t>
            </a:r>
            <a:endParaRPr lang="en-US" altLang="ko-KR" sz="4800" b="1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48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장애인 보조 공학기기 </a:t>
            </a:r>
            <a:r>
              <a:rPr lang="en-US" altLang="ko-KR" sz="8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800" b="1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dist"/>
            <a:endParaRPr lang="en-US" altLang="ko-KR" sz="800" b="1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dist"/>
            <a:endParaRPr lang="en-US" altLang="ko-KR" sz="8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dist"/>
            <a:endParaRPr lang="en-US" altLang="ko-KR" sz="8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8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467" dirty="0" smtClean="0">
                <a:solidFill>
                  <a:srgbClr val="C6A49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BNS(Blind Needs Sun)</a:t>
            </a:r>
            <a:endParaRPr lang="en-US" altLang="ko-KR" sz="1467" dirty="0">
              <a:solidFill>
                <a:srgbClr val="C6A49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dist"/>
            <a:r>
              <a:rPr lang="en-US" altLang="ko-KR" sz="533" dirty="0">
                <a:solidFill>
                  <a:srgbClr val="FEC9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pPr algn="r"/>
            <a:endParaRPr lang="en-US" altLang="ko-KR" sz="2133" dirty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133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133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컴퓨터공학부 </a:t>
            </a:r>
            <a:r>
              <a:rPr lang="ko-KR" altLang="en-US" sz="2133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권혁찬</a:t>
            </a:r>
            <a:r>
              <a:rPr lang="en-US" altLang="ko-KR" sz="2133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133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이재호</a:t>
            </a:r>
            <a:r>
              <a:rPr lang="en-US" altLang="ko-KR" sz="2133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133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박서영 </a:t>
            </a:r>
            <a:endParaRPr lang="ko-KR" altLang="en-US" sz="2133" dirty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35360" y="164638"/>
            <a:ext cx="1103445" cy="740701"/>
          </a:xfrm>
          <a:prstGeom prst="line">
            <a:avLst/>
          </a:prstGeom>
          <a:ln w="9525">
            <a:solidFill>
              <a:srgbClr val="274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786821" y="5889357"/>
            <a:ext cx="1117148" cy="776623"/>
          </a:xfrm>
          <a:prstGeom prst="line">
            <a:avLst/>
          </a:prstGeom>
          <a:ln w="9525">
            <a:solidFill>
              <a:srgbClr val="274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4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69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일정 및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역할 분담 내용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분담 역할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089728" y="1803354"/>
            <a:ext cx="9768003" cy="4126479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04072" y="2666266"/>
            <a:ext cx="29133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권혁찬</a:t>
            </a:r>
            <a:endParaRPr lang="en-US" altLang="ko-KR" sz="3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3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이재호</a:t>
            </a:r>
            <a:endParaRPr lang="en-US" altLang="ko-KR" sz="3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3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박서영 </a:t>
            </a:r>
            <a:endParaRPr lang="en-US" altLang="ko-KR" sz="3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64861" y="2666266"/>
            <a:ext cx="589178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팀장 </a:t>
            </a:r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en-US" altLang="ko-KR" sz="3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opencv</a:t>
            </a:r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통한 영상처리</a:t>
            </a:r>
            <a:r>
              <a:rPr lang="en-US" altLang="ko-KR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통신 </a:t>
            </a:r>
            <a:endParaRPr lang="en-US" altLang="ko-KR" sz="3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3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CNN,  </a:t>
            </a:r>
            <a:r>
              <a:rPr lang="en-US" altLang="ko-KR" sz="3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oencv</a:t>
            </a:r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통한 영상처리</a:t>
            </a:r>
            <a:r>
              <a:rPr lang="en-US" altLang="ko-KR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</a:t>
            </a:r>
            <a:endParaRPr lang="en-US" altLang="ko-KR" sz="3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endParaRPr lang="en-US" altLang="ko-KR" sz="30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CNN, </a:t>
            </a:r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하드웨어 설계 및 통신 </a:t>
            </a:r>
            <a:endParaRPr lang="en-US" altLang="ko-KR" sz="30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454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4142" y="1676788"/>
            <a:ext cx="10515600" cy="2852737"/>
          </a:xfrm>
        </p:spPr>
        <p:txBody>
          <a:bodyPr>
            <a:normAutofit/>
          </a:bodyPr>
          <a:lstStyle/>
          <a:p>
            <a:r>
              <a:rPr lang="en-US" altLang="ko-KR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03. </a:t>
            </a:r>
            <a:r>
              <a:rPr lang="ko-KR" altLang="en-US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 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9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1694" y="194834"/>
            <a:ext cx="117371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 </a:t>
            </a:r>
            <a:r>
              <a:rPr lang="en-US" altLang="ko-KR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선행 연구 및 제품 관련 자료조사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 Eva (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헝가리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영상 처리를 통한 시각 장애인 보조 공학기기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424457472" descr="EMB000028f440f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77" y="2169026"/>
            <a:ext cx="4874640" cy="352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937796" y="2872127"/>
            <a:ext cx="5416004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스마트폰과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연동  </a:t>
            </a:r>
            <a:r>
              <a:rPr lang="en-US" altLang="ko-KR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 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카메라가 장착된 안경 </a:t>
            </a:r>
            <a:endParaRPr lang="en-US" altLang="ko-KR" sz="2667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790887" y="2169026"/>
            <a:ext cx="5719682" cy="3520440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92218" y="3711490"/>
            <a:ext cx="11632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안경</a:t>
            </a:r>
            <a:endParaRPr lang="en-US" altLang="ko-KR" sz="4400" dirty="0" smtClean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33530" y="3838527"/>
            <a:ext cx="646364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67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95237" y="3732235"/>
            <a:ext cx="7109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앱</a:t>
            </a:r>
            <a:endParaRPr lang="en-US" altLang="ko-KR" sz="4400" dirty="0" smtClean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90081" y="3706041"/>
            <a:ext cx="13149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</a:t>
            </a:r>
            <a:endParaRPr lang="en-US" altLang="ko-KR" sz="4400" dirty="0" smtClean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040783" y="3865572"/>
            <a:ext cx="646364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67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70883" y="4615261"/>
            <a:ext cx="126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이미지 소리 스캔</a:t>
            </a:r>
            <a:endParaRPr lang="en-US" altLang="ko-KR" sz="1400" dirty="0" smtClean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225665" y="4615261"/>
            <a:ext cx="126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 전송</a:t>
            </a:r>
            <a:endParaRPr lang="en-US" altLang="ko-KR" sz="1400" dirty="0" smtClean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177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5923559" y="2293013"/>
            <a:ext cx="5848837" cy="3391129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1694" y="194834"/>
            <a:ext cx="117371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내용 설명 </a:t>
            </a:r>
            <a:r>
              <a:rPr lang="en-US" altLang="ko-KR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선행 연구 및 제품 관련 자료조사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스마트 안경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영국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923559" y="2808388"/>
            <a:ext cx="5838385" cy="2144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안경 형태 </a:t>
            </a:r>
            <a:r>
              <a:rPr lang="en-US" altLang="ko-KR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+ 2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개의 카메라 </a:t>
            </a:r>
            <a:r>
              <a:rPr lang="en-US" altLang="ko-KR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 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디스플레이 구성</a:t>
            </a:r>
            <a:endParaRPr lang="en-US" altLang="ko-KR" sz="2667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667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웨어러블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형태의 기기들은 </a:t>
            </a:r>
            <a:endParaRPr lang="en-US" altLang="ko-KR" sz="2667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아직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계발단계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있거나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가격이 비싸다</a:t>
            </a:r>
            <a:endParaRPr lang="en-US" altLang="ko-KR" sz="2667" dirty="0" smtClean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=&gt;</a:t>
            </a:r>
            <a:r>
              <a:rPr lang="en-US" altLang="ko-KR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쉽게 접할 수 없다</a:t>
            </a:r>
            <a:r>
              <a:rPr lang="en-US" altLang="ko-KR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592963" y="1790968"/>
            <a:ext cx="13811938" cy="654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_x424624064" descr="EMB000028f440f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63" y="2248169"/>
            <a:ext cx="4955453" cy="3283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1694" y="194834"/>
            <a:ext cx="117371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81168" y="59476"/>
            <a:ext cx="1070422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 </a:t>
            </a:r>
            <a:r>
              <a:rPr lang="en-US" altLang="ko-KR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선행 연구 및 제품 관련 자료조사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– </a:t>
            </a:r>
          </a:p>
          <a:p>
            <a:r>
              <a:rPr lang="en-US" altLang="ko-KR" sz="32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장애물 감지 안경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93419" y="4700808"/>
            <a:ext cx="5275278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초음파 센서와 </a:t>
            </a:r>
            <a:r>
              <a:rPr lang="ko-KR" altLang="en-US" sz="2667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버저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보드</a:t>
            </a:r>
            <a:r>
              <a:rPr lang="en-US" altLang="ko-KR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전원 버튼 부착</a:t>
            </a:r>
            <a:endParaRPr lang="en-US" altLang="ko-KR" sz="2667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592963" y="1790968"/>
            <a:ext cx="13811938" cy="654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425734544" descr="EMB000028f440f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89" y="1837838"/>
            <a:ext cx="4956048" cy="286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1295413" y="5209681"/>
            <a:ext cx="33646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센서가 </a:t>
            </a:r>
            <a:r>
              <a:rPr lang="ko-KR" altLang="en-US" sz="24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장애물을 감지하여 </a:t>
            </a:r>
            <a:endParaRPr lang="en-US" altLang="ko-KR" sz="2400" dirty="0" smtClean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400" dirty="0" err="1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경보음</a:t>
            </a:r>
            <a:r>
              <a:rPr lang="ko-KR" altLang="en-US" sz="2400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알려주는 형태 </a:t>
            </a:r>
            <a:endParaRPr lang="en-US" altLang="ko-KR" sz="24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3" name="_x423964552" descr="EMB000028f4410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999" y="1583855"/>
            <a:ext cx="2519363" cy="324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_x425723032" descr="EMB000028f4410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087" y="1701837"/>
            <a:ext cx="2700338" cy="291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040467" y="4823943"/>
            <a:ext cx="5652389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안경 및 지팡이 모듈이 무선 네트워크로 연결된 시각 장애인 보조 시스템</a:t>
            </a:r>
            <a:endParaRPr lang="en-US" altLang="ko-KR" sz="2667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905228" y="5742241"/>
            <a:ext cx="3922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영상 신호 분석 </a:t>
            </a:r>
            <a:r>
              <a:rPr lang="en-US" altLang="ko-KR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촉각신호로 변환 정보송신</a:t>
            </a:r>
            <a:endParaRPr lang="en-US" altLang="ko-KR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543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1694" y="194834"/>
            <a:ext cx="117371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81168" y="59476"/>
            <a:ext cx="1070422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 </a:t>
            </a:r>
            <a:r>
              <a:rPr lang="en-US" altLang="ko-KR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선행 연구 및 제품 관련 자료조사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– </a:t>
            </a:r>
          </a:p>
          <a:p>
            <a:r>
              <a:rPr lang="en-US" altLang="ko-KR" sz="32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스마트 안경 및 지팡이를 이용한 시각 장애인 보조 시스템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937797" y="2467652"/>
            <a:ext cx="5838385" cy="2554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585" indent="-609585">
              <a:buAutoNum type="arabicPeriod"/>
            </a:pP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사용자의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위치 정보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충전소 상태</a:t>
            </a:r>
            <a:r>
              <a:rPr lang="ko-KR" altLang="en-US" sz="2667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따라 충전소의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최적 경로 </a:t>
            </a:r>
            <a:r>
              <a:rPr lang="ko-KR" altLang="en-US" sz="2667" dirty="0" err="1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네비게이팅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서비스 제공</a:t>
            </a:r>
            <a:endParaRPr lang="en-US" altLang="ko-KR" sz="2667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609585" indent="-609585">
              <a:buAutoNum type="arabicPeriod"/>
            </a:pP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사용자에게 </a:t>
            </a:r>
            <a:r>
              <a:rPr lang="ko-KR" altLang="en-US" sz="2667" dirty="0" err="1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전기차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충전소</a:t>
            </a:r>
            <a:r>
              <a:rPr lang="ko-KR" altLang="en-US" sz="2667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대한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정보제공 </a:t>
            </a:r>
            <a:endParaRPr lang="en-US" altLang="ko-KR" sz="2667" dirty="0" smtClean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609585" indent="-609585">
              <a:buAutoNum type="arabicPeriod"/>
            </a:pPr>
            <a:r>
              <a:rPr lang="ko-KR" altLang="en-US" sz="2667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전기차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충전소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예약 서비스</a:t>
            </a:r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592963" y="1790968"/>
            <a:ext cx="13811938" cy="654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592963" y="179096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423964552" descr="EMB000028f441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88" y="2130186"/>
            <a:ext cx="2519363" cy="324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2779776" y="167298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7" name="_x425723032" descr="EMB000028f4410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776" y="2248168"/>
            <a:ext cx="2700338" cy="291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5790887" y="2018581"/>
            <a:ext cx="5985295" cy="3520440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708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1693" y="194834"/>
            <a:ext cx="117371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연구 내용 및 문제점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해결방안 </a:t>
            </a:r>
            <a:r>
              <a:rPr lang="en-US" altLang="ko-KR" sz="32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예상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구상도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40664" y="184967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1" name="_x426134480" descr="EMB000028f4410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80"/>
          <a:stretch>
            <a:fillRect/>
          </a:stretch>
        </p:blipFill>
        <p:spPr bwMode="auto">
          <a:xfrm>
            <a:off x="267996" y="2521113"/>
            <a:ext cx="5281377" cy="284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740913" y="2257573"/>
            <a:ext cx="6254203" cy="3375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585" indent="-609585">
              <a:buAutoNum type="arabicPeriod"/>
            </a:pP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사용자가 보는 방향을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카메라로 인식</a:t>
            </a:r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/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영상데이터를 통신모듈을 통해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서버로 전송</a:t>
            </a:r>
            <a:endParaRPr lang="en-US" altLang="ko-KR" sz="2667" dirty="0" smtClean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/>
            <a:endParaRPr lang="en-US" altLang="ko-KR" sz="2667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609585" indent="-609585">
              <a:buAutoNum type="arabicPeriod"/>
            </a:pP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서버는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수신한 데이터를 </a:t>
            </a:r>
            <a:r>
              <a:rPr lang="en-US" altLang="ko-KR" sz="2667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</a:t>
            </a:r>
            <a:r>
              <a:rPr lang="en-US" altLang="ko-KR" sz="2667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penCV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</a:t>
            </a:r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yolo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이용하여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변화를 감지</a:t>
            </a:r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 후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데이터를 사용자에게 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전송</a:t>
            </a:r>
            <a:endParaRPr lang="en-US" altLang="ko-KR" sz="2667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609585" indent="-609585">
              <a:buAutoNum type="arabicPeriod"/>
            </a:pPr>
            <a:endParaRPr lang="en-US" altLang="ko-KR" sz="2667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609585" indent="-609585">
              <a:buAutoNum type="arabicPeriod"/>
            </a:pP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검출결과를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음성으로 제공하여 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보행 도움</a:t>
            </a:r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608163" y="2039746"/>
            <a:ext cx="6295513" cy="3739262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924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708552" y="1511599"/>
            <a:ext cx="10738838" cy="4844751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1693" y="194834"/>
            <a:ext cx="117371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연구 내용 및 문제점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해결방안 </a:t>
            </a:r>
            <a:r>
              <a:rPr lang="en-US" altLang="ko-KR" sz="32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기대효과 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40664" y="184967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359420" y="1671816"/>
            <a:ext cx="899001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YOLO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통해 물체 감지를 학습시킬 수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있으며 보다 더 정확한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장애물의 정보를 안내해 줄 수 있다</a:t>
            </a:r>
            <a:r>
              <a:rPr lang="en-US" altLang="ko-KR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4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전자안경에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보급에 따라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음향신호기를 대체할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있으며</a:t>
            </a:r>
            <a:r>
              <a:rPr lang="en-US" altLang="ko-KR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이에 유지보수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 관리에 드는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경제적 비용이 줄어든다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4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교통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약자인 시각 장애인의 권리를 찾는 것과 안전한 삶의 영위에 도움이 된다</a:t>
            </a:r>
            <a:r>
              <a:rPr lang="en-US" altLang="ko-KR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4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사회생활에서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행동에 제한적이었던 시각장애인들의 활동범위를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넓혀준다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fontAlgn="base"/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시각장애인 보조도구로서 가능성을 입증하게 될 경우 여러 방면에서 관련 프로젝트가 활성화 될 수 있고</a:t>
            </a:r>
            <a:r>
              <a:rPr lang="en-US" altLang="ko-KR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정부 측 차원의 지원도 기대해 볼 수 있다</a:t>
            </a:r>
            <a:r>
              <a:rPr lang="en-US" altLang="ko-KR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4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393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4142" y="1676788"/>
            <a:ext cx="10515600" cy="2852737"/>
          </a:xfrm>
        </p:spPr>
        <p:txBody>
          <a:bodyPr>
            <a:normAutofit/>
          </a:bodyPr>
          <a:lstStyle/>
          <a:p>
            <a:r>
              <a:rPr lang="en-US" altLang="ko-KR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04. </a:t>
            </a:r>
            <a:r>
              <a:rPr lang="ko-KR" altLang="en-US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및  필요 예상 재료 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40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2839" y="194834"/>
            <a:ext cx="123142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및 필요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예상 재료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CNN Yolo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이용한 신호등 인식 사진  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001027" y="4468285"/>
            <a:ext cx="4902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Yolo</a:t>
            </a:r>
            <a:r>
              <a:rPr lang="ko-KR" altLang="en-US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사용하여 </a:t>
            </a:r>
            <a:endParaRPr lang="en-US" altLang="ko-KR" sz="28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사람과 신호등 을 분석하기 전</a:t>
            </a:r>
            <a:r>
              <a:rPr lang="en-US" altLang="ko-KR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사진 </a:t>
            </a:r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75" y="2124001"/>
            <a:ext cx="6480000" cy="364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41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0" y="1"/>
            <a:ext cx="733168" cy="650788"/>
          </a:xfrm>
          <a:prstGeom prst="line">
            <a:avLst/>
          </a:prstGeom>
          <a:ln w="9525">
            <a:solidFill>
              <a:srgbClr val="274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1041227" y="8160907"/>
            <a:ext cx="1199456" cy="1019605"/>
          </a:xfrm>
          <a:prstGeom prst="line">
            <a:avLst/>
          </a:prstGeom>
          <a:ln w="9525">
            <a:solidFill>
              <a:srgbClr val="6D60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flipH="1">
            <a:off x="980302" y="812702"/>
            <a:ext cx="5362833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b="1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01. </a:t>
            </a:r>
            <a:r>
              <a:rPr lang="ko-KR" altLang="en-US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</a:t>
            </a:r>
            <a:r>
              <a:rPr lang="ko-KR" altLang="en-US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배경</a:t>
            </a:r>
            <a:r>
              <a:rPr lang="en-US" altLang="ko-KR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필요성 및 </a:t>
            </a:r>
            <a:r>
              <a:rPr lang="ko-KR" altLang="en-US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목표  </a:t>
            </a:r>
            <a:endParaRPr lang="en-US" altLang="ko-KR" sz="2400" b="1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	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작품의 필요성 및 배경과 그에 따른 연구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목표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b="1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 </a:t>
            </a:r>
            <a:r>
              <a:rPr lang="ko-KR" altLang="en-US" sz="2400" b="1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일정 및 역할 분담 내용 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	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연구의 현재까지의 진행 과정과 앞으로의 일정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분담 되어있는 역할 설명 </a:t>
            </a:r>
            <a:endParaRPr lang="en-US" altLang="ko-KR" sz="1600" b="1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200" dirty="0" smtClean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03. </a:t>
            </a:r>
            <a:r>
              <a:rPr lang="ko-KR" altLang="en-US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 </a:t>
            </a:r>
            <a:endParaRPr lang="en-US" altLang="ko-KR" sz="2400" b="1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	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 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선행 연구 및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제품 관련 자료조사 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  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문제점과 해결방안 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</a:p>
          <a:p>
            <a:r>
              <a:rPr lang="en-US" altLang="ko-KR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04. </a:t>
            </a:r>
            <a:r>
              <a:rPr lang="ko-KR" altLang="en-US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및 필요 예상 재료</a:t>
            </a:r>
            <a:endParaRPr lang="en-US" altLang="ko-KR" sz="2400" b="1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</a:t>
            </a:r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구현한 연구 결과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	-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최종 결과에 필요한 예상재료 설명 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600" b="1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5016842" y="1458096"/>
            <a:ext cx="7196798" cy="5393211"/>
          </a:xfrm>
          <a:prstGeom prst="rtTriangle">
            <a:avLst/>
          </a:prstGeom>
          <a:solidFill>
            <a:srgbClr val="274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2" name="TextBox 21"/>
          <p:cNvSpPr txBox="1"/>
          <p:nvPr/>
        </p:nvSpPr>
        <p:spPr>
          <a:xfrm>
            <a:off x="6576053" y="5340694"/>
            <a:ext cx="5472608" cy="189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1733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INDEX</a:t>
            </a:r>
            <a:endParaRPr lang="ko-KR" altLang="en-US" sz="11733" dirty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691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2839" y="194834"/>
            <a:ext cx="123142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및 필요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예상 재료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CNN Yolo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이용한 신호등 인식 작동 사진  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30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2839" y="194834"/>
            <a:ext cx="123142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및 필요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예상 재료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CNN Yolo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이용한 신호등 인식 사진 결과 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75" y="2081707"/>
            <a:ext cx="6480000" cy="36460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001027" y="4468285"/>
            <a:ext cx="4902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Yolo</a:t>
            </a:r>
            <a:r>
              <a:rPr lang="ko-KR" altLang="en-US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사용하여 </a:t>
            </a:r>
            <a:endParaRPr lang="en-US" altLang="ko-KR" sz="28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사람과 신호등 을 분석한 사진 </a:t>
            </a:r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448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2839" y="194834"/>
            <a:ext cx="123142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및 필요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예상 재료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en-US" altLang="ko-KR" sz="3200" dirty="0" err="1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</a:t>
            </a:r>
            <a:r>
              <a:rPr lang="en-US" altLang="ko-KR" sz="3200" dirty="0" err="1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CV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이용한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신호 인식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12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2839" y="194834"/>
            <a:ext cx="123142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및 필요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예상 재료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</a:t>
            </a:r>
            <a:r>
              <a:rPr lang="en-US" altLang="ko-KR" sz="32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신호 인식에 따른 소리 출력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58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/>
          <p:cNvSpPr/>
          <p:nvPr/>
        </p:nvSpPr>
        <p:spPr>
          <a:xfrm>
            <a:off x="720522" y="1620401"/>
            <a:ext cx="10942371" cy="4918511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9665" y="0"/>
            <a:ext cx="12192000" cy="131676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1693" y="194834"/>
            <a:ext cx="117371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95050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IOT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시스템 디자인 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전기차 충전소 자동 추천 및 정보제공 시스템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IOT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 구성도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1" name="Picture 14" descr="서버.png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862" y="2675541"/>
            <a:ext cx="1877650" cy="187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280198" y="4530282"/>
            <a:ext cx="1179748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자동차</a:t>
            </a:r>
            <a:endParaRPr lang="en-US" altLang="ko-KR" sz="2133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</a:t>
            </a:r>
            <a:r>
              <a:rPr lang="en-US" altLang="ko-KR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7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13005">
            <a:off x="3568823" y="2300960"/>
            <a:ext cx="1535327" cy="88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05579">
            <a:off x="3597514" y="4113660"/>
            <a:ext cx="1477943" cy="84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9443895" y="4724373"/>
            <a:ext cx="87565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747631" y="5298250"/>
            <a:ext cx="2036111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충전소 이름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충전소 위치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사용중인 충전소의 데이터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16370" y="5590638"/>
            <a:ext cx="156328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차량번호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위치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endParaRPr lang="en-US" altLang="ko-KR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차량 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배터리</a:t>
            </a: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657840" y="5559860"/>
            <a:ext cx="17732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Raspberry Pi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데이터를 서버로 전송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3" name="Picture 16" descr="라즈베리파이.png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667" b="81000" l="13586" r="899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69496">
            <a:off x="910392" y="2029889"/>
            <a:ext cx="1558431" cy="104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2295557" y="3273515"/>
            <a:ext cx="1184268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자동차</a:t>
            </a:r>
            <a:endParaRPr lang="en-US" altLang="ko-KR" sz="2133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</a:t>
            </a:r>
            <a:r>
              <a:rPr lang="en-US" altLang="ko-KR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 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56750" y="2120669"/>
            <a:ext cx="1054723" cy="764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자동차</a:t>
            </a:r>
            <a:endParaRPr lang="en-US" altLang="ko-KR" sz="2133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</a:t>
            </a:r>
            <a:r>
              <a:rPr lang="en-US" altLang="ko-KR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0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574" y="3228259"/>
            <a:ext cx="1439626" cy="88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068" y="3273515"/>
            <a:ext cx="1535327" cy="88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액자 31"/>
          <p:cNvSpPr/>
          <p:nvPr/>
        </p:nvSpPr>
        <p:spPr>
          <a:xfrm>
            <a:off x="5332489" y="2675541"/>
            <a:ext cx="1462498" cy="1989647"/>
          </a:xfrm>
          <a:prstGeom prst="frame">
            <a:avLst/>
          </a:prstGeom>
          <a:solidFill>
            <a:srgbClr val="B78C7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3" name="Picture 16" descr="라즈베리파이.png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667" b="81000" l="13586" r="899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69496">
            <a:off x="831359" y="3152868"/>
            <a:ext cx="1558431" cy="104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6" descr="라즈베리파이.png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667" b="81000" l="13586" r="899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69496">
            <a:off x="822661" y="4373046"/>
            <a:ext cx="1558431" cy="104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5473864" y="3460082"/>
            <a:ext cx="117974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브로커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83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8548" y="2528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1694" y="194834"/>
            <a:ext cx="117371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88329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데모 시나리오 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전기차 충전소 자동 추천 및 정보제공 시스템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시연 시나리오 </a:t>
            </a:r>
            <a:endParaRPr lang="en-US" altLang="ko-KR" sz="3200" dirty="0">
              <a:solidFill>
                <a:srgbClr val="D6818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AutoShape 2" descr="ìëì°¨ ìì´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1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66625">
            <a:off x="3088590" y="3177504"/>
            <a:ext cx="1805359" cy="81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3873521" y="3719615"/>
            <a:ext cx="74251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통신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4885126" y="3481055"/>
            <a:ext cx="6622492" cy="3051235"/>
            <a:chOff x="4025031" y="3487677"/>
            <a:chExt cx="6622492" cy="3051235"/>
          </a:xfrm>
        </p:grpSpPr>
        <p:sp>
          <p:nvSpPr>
            <p:cNvPr id="18" name="TextBox 17"/>
            <p:cNvSpPr txBox="1"/>
            <p:nvPr/>
          </p:nvSpPr>
          <p:spPr>
            <a:xfrm>
              <a:off x="4272161" y="3853202"/>
              <a:ext cx="6375362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ko-KR" altLang="en-US" sz="2000" dirty="0" smtClean="0">
                  <a:solidFill>
                    <a:srgbClr val="D68189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시연 방법</a:t>
              </a:r>
              <a:endParaRPr lang="ko-KR" altLang="en-US" sz="2000" dirty="0">
                <a:solidFill>
                  <a:srgbClr val="D6818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342900" indent="-342900" fontAlgn="base">
                <a:buFontTx/>
                <a:buChar char="-"/>
              </a:pPr>
              <a:r>
                <a:rPr lang="ko-KR" altLang="en-US" sz="20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충전소의 충전기를 총 </a:t>
              </a:r>
              <a:r>
                <a:rPr lang="en-US" altLang="ko-KR" sz="20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</a:t>
              </a:r>
              <a:r>
                <a:rPr lang="ko-KR" altLang="en-US" sz="20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대로 설정</a:t>
              </a:r>
              <a:r>
                <a:rPr lang="en-US" altLang="ko-KR" sz="20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( 1</a:t>
              </a:r>
              <a:r>
                <a:rPr lang="ko-KR" altLang="en-US" sz="20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대가 사용 중 </a:t>
              </a:r>
              <a:r>
                <a:rPr lang="en-US" altLang="ko-KR" sz="20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</a:p>
            <a:p>
              <a:pPr marL="342900" indent="-342900" fontAlgn="base">
                <a:buFontTx/>
                <a:buChar char="-"/>
              </a:pPr>
              <a:endParaRPr lang="en-US" altLang="ko-KR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342900" indent="-342900" fontAlgn="base">
                <a:buFontTx/>
                <a:buChar char="-"/>
              </a:pPr>
              <a:r>
                <a:rPr lang="en-US" altLang="ko-KR" sz="20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</a:t>
              </a:r>
              <a:r>
                <a:rPr lang="ko-KR" altLang="en-US" sz="20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대의 차량이 충전소의 </a:t>
              </a:r>
              <a:r>
                <a:rPr lang="en-US" altLang="ko-KR" sz="20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</a:t>
              </a:r>
              <a:r>
                <a:rPr lang="ko-KR" altLang="en-US" sz="20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대의 충전기를 이용</a:t>
              </a:r>
              <a:endParaRPr lang="en-US" altLang="ko-KR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342900" indent="-342900" fontAlgn="base">
                <a:buFontTx/>
                <a:buChar char="-"/>
              </a:pPr>
              <a:endParaRPr lang="en-US" altLang="ko-KR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342900" indent="-342900" fontAlgn="base">
                <a:buFontTx/>
                <a:buChar char="-"/>
              </a:pPr>
              <a:r>
                <a:rPr lang="en-US" altLang="ko-KR" sz="20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</a:t>
              </a:r>
              <a:r>
                <a:rPr lang="ko-KR" altLang="en-US" sz="20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대 예약 시 남은 차량이 여러 충전소 중 다른 충전소를 이용할 수 있도록 구성 </a:t>
              </a:r>
              <a:endPara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4025031" y="3487677"/>
              <a:ext cx="6622492" cy="3051235"/>
            </a:xfrm>
            <a:prstGeom prst="roundRect">
              <a:avLst/>
            </a:prstGeom>
            <a:solidFill>
              <a:srgbClr val="C6A49A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4885125" y="1316469"/>
            <a:ext cx="6527639" cy="2023315"/>
            <a:chOff x="4196022" y="1237360"/>
            <a:chExt cx="6527639" cy="2023315"/>
          </a:xfrm>
        </p:grpSpPr>
        <p:pic>
          <p:nvPicPr>
            <p:cNvPr id="2052" name="Picture 4" descr="ìëì°¨ ìì´ì½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60" t="12000" r="27536" b="73874"/>
            <a:stretch/>
          </p:blipFill>
          <p:spPr bwMode="auto">
            <a:xfrm>
              <a:off x="4570085" y="2135559"/>
              <a:ext cx="1506351" cy="1085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ìëì°¨ ìì´ì½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22" t="12577" r="51474" b="73297"/>
            <a:stretch/>
          </p:blipFill>
          <p:spPr bwMode="auto">
            <a:xfrm>
              <a:off x="6621490" y="2116295"/>
              <a:ext cx="1533085" cy="1104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ìëì°¨ ìì´ì½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4" t="14019" r="75722" b="71855"/>
            <a:stretch/>
          </p:blipFill>
          <p:spPr bwMode="auto">
            <a:xfrm>
              <a:off x="8712905" y="2185365"/>
              <a:ext cx="1418262" cy="1021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5497" y="1701904"/>
              <a:ext cx="535841" cy="535841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5593" y="1701904"/>
              <a:ext cx="535841" cy="535841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3803" y="1701904"/>
              <a:ext cx="535841" cy="535841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5983112" y="1237360"/>
              <a:ext cx="2953458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133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충전이 필요한 자동차</a:t>
              </a:r>
              <a:endParaRPr lang="en-US" altLang="ko-KR" sz="2133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4196022" y="1434413"/>
              <a:ext cx="6527639" cy="1826262"/>
            </a:xfrm>
            <a:prstGeom prst="roundRect">
              <a:avLst/>
            </a:prstGeom>
            <a:solidFill>
              <a:srgbClr val="C6A49A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632440" y="1388641"/>
            <a:ext cx="2547615" cy="5070023"/>
            <a:chOff x="121694" y="1468889"/>
            <a:chExt cx="2547615" cy="5070023"/>
          </a:xfrm>
        </p:grpSpPr>
        <p:sp>
          <p:nvSpPr>
            <p:cNvPr id="16" name="TextBox 15"/>
            <p:cNvSpPr txBox="1"/>
            <p:nvPr/>
          </p:nvSpPr>
          <p:spPr>
            <a:xfrm>
              <a:off x="576432" y="1468889"/>
              <a:ext cx="1638136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133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전기차 충전소</a:t>
              </a:r>
              <a:endParaRPr lang="en-US" altLang="ko-KR" sz="2133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121694" y="1662611"/>
              <a:ext cx="2547615" cy="4876301"/>
              <a:chOff x="121694" y="1662611"/>
              <a:chExt cx="2547615" cy="4876301"/>
            </a:xfrm>
          </p:grpSpPr>
          <p:pic>
            <p:nvPicPr>
              <p:cNvPr id="12" name="Picture 4" descr="ì ê¸°ì°¨ ì¶©ì ì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651" t="7047" r="2277" b="11911"/>
              <a:stretch/>
            </p:blipFill>
            <p:spPr bwMode="auto">
              <a:xfrm>
                <a:off x="374327" y="3492329"/>
                <a:ext cx="921086" cy="1160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ì ê¸°ì°¨ ì¶©ì ì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651" t="7047" r="2277" b="11911"/>
              <a:stretch/>
            </p:blipFill>
            <p:spPr bwMode="auto">
              <a:xfrm>
                <a:off x="390910" y="2116295"/>
                <a:ext cx="887921" cy="1118834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xtLst/>
            </p:spPr>
          </p:pic>
          <p:pic>
            <p:nvPicPr>
              <p:cNvPr id="15" name="Picture 4" descr="ì ê¸°ì°¨ ì¶©ì ìì ëí ì´ë¯¸ì§ ê²ìê²°ê³¼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651" t="7047" r="2277" b="11911"/>
              <a:stretch/>
            </p:blipFill>
            <p:spPr bwMode="auto">
              <a:xfrm>
                <a:off x="357745" y="4910153"/>
                <a:ext cx="921086" cy="1160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1410620" y="2465202"/>
                <a:ext cx="1002551" cy="420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133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사용중</a:t>
                </a:r>
                <a:endParaRPr lang="en-US" altLang="ko-KR" sz="2133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1395500" y="3890479"/>
                <a:ext cx="1119222" cy="420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133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사용가능</a:t>
                </a:r>
                <a:endParaRPr lang="en-US" altLang="ko-KR" sz="2133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395501" y="5406338"/>
                <a:ext cx="1119221" cy="420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133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사용가능</a:t>
                </a:r>
                <a:endParaRPr lang="en-US" altLang="ko-KR" sz="2133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" name="모서리가 둥근 직사각형 21"/>
              <p:cNvSpPr/>
              <p:nvPr/>
            </p:nvSpPr>
            <p:spPr>
              <a:xfrm>
                <a:off x="121694" y="1662611"/>
                <a:ext cx="2547615" cy="4876301"/>
              </a:xfrm>
              <a:prstGeom prst="roundRect">
                <a:avLst/>
              </a:prstGeom>
              <a:solidFill>
                <a:srgbClr val="C6A49A">
                  <a:alpha val="1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67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4142" y="1676788"/>
            <a:ext cx="10515600" cy="2852737"/>
          </a:xfrm>
        </p:spPr>
        <p:txBody>
          <a:bodyPr>
            <a:normAutofit/>
          </a:bodyPr>
          <a:lstStyle/>
          <a:p>
            <a:r>
              <a:rPr lang="en-US" altLang="ko-KR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01. </a:t>
            </a:r>
            <a:r>
              <a:rPr lang="ko-KR" altLang="en-US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작품선정의 배경</a:t>
            </a:r>
            <a:r>
              <a:rPr lang="en-US" altLang="ko-KR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필요성 및 연구목표 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70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5663967" y="2069669"/>
            <a:ext cx="5653257" cy="3533776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4593" y="194834"/>
            <a:ext cx="1067920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 및 필요성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배경 및 필요성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8194" name="Picture 2" descr="ìê° ê°ê°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53" y="2069669"/>
            <a:ext cx="4676775" cy="353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73093" y="2559092"/>
            <a:ext cx="5035003" cy="2554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인간의 오감 중 시각 정보 </a:t>
            </a:r>
            <a:r>
              <a:rPr lang="ko-KR" altLang="en-US" sz="2667" dirty="0" err="1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수용량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83%</a:t>
            </a:r>
          </a:p>
          <a:p>
            <a:endParaRPr lang="en-US" altLang="ko-KR" sz="2667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장애를 겪고 있는 인구는 </a:t>
            </a:r>
            <a:endParaRPr lang="en-US" altLang="ko-KR" sz="2667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667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 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전세계의 </a:t>
            </a:r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억 </a:t>
            </a:r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8000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 명</a:t>
            </a:r>
            <a:endParaRPr lang="en-US" altLang="ko-KR" sz="2667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 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이중 </a:t>
            </a:r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4500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 명이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완전 실명 상태</a:t>
            </a:r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67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4593" y="194834"/>
            <a:ext cx="1067920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 및 필요성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배경 및 필요성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770632" y="310898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3" name="_x424504512" descr="EMB000028f441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782" y="2048285"/>
            <a:ext cx="3637236" cy="223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673352" y="179222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5" name="_x424506032" descr="EMB000028f4411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352" y="2048285"/>
            <a:ext cx="3556968" cy="218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983992" y="4843302"/>
            <a:ext cx="5626608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음향신호기의 접근을 어렵게 하는 장애물들 </a:t>
            </a:r>
            <a:endParaRPr lang="en-US" altLang="ko-KR" sz="2667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150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4593" y="194834"/>
            <a:ext cx="1067920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 및 필요성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배경 및 필요성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770632" y="310898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-411480" y="62088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786384" y="112416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39" name="_x424505392" descr="EMB000028f4413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35" y="1757581"/>
            <a:ext cx="5034285" cy="42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598920" y="2248324"/>
            <a:ext cx="4360105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매년 수도권 지역 음향 신호기의 </a:t>
            </a:r>
            <a:endParaRPr lang="en-US" altLang="ko-KR" sz="2667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적정 </a:t>
            </a:r>
            <a:r>
              <a:rPr lang="ko-KR" altLang="en-US" sz="2667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설치율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667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60% </a:t>
            </a:r>
            <a:r>
              <a:rPr lang="ko-KR" altLang="en-US" sz="2667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이하 </a:t>
            </a:r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667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고장률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 ~ 10 % 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수준</a:t>
            </a:r>
            <a:endParaRPr lang="en-US" altLang="ko-KR" sz="2667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아래쪽 화살표 10"/>
          <p:cNvSpPr/>
          <p:nvPr/>
        </p:nvSpPr>
        <p:spPr>
          <a:xfrm>
            <a:off x="8074152" y="3848972"/>
            <a:ext cx="1295400" cy="726910"/>
          </a:xfrm>
          <a:prstGeom prst="downArrow">
            <a:avLst/>
          </a:prstGeom>
          <a:solidFill>
            <a:srgbClr val="2745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514733" y="4982093"/>
            <a:ext cx="4414237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장애인들이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하기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어렵다</a:t>
            </a:r>
            <a:r>
              <a:rPr lang="en-US" altLang="ko-KR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-259080" y="63612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00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4592" y="194834"/>
            <a:ext cx="1067921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 및 필요성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목표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82296" y="-337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409" name="_x424505072" descr="EMB000028f4413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3" t="3838"/>
          <a:stretch>
            <a:fillRect/>
          </a:stretch>
        </p:blipFill>
        <p:spPr bwMode="auto">
          <a:xfrm>
            <a:off x="558148" y="1990934"/>
            <a:ext cx="5537852" cy="339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814686" y="2412579"/>
            <a:ext cx="247948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음향신호기</a:t>
            </a:r>
            <a:r>
              <a:rPr lang="en-US" altLang="ko-KR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-&gt;</a:t>
            </a:r>
            <a:endParaRPr lang="en-US" altLang="ko-KR" sz="2667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638317" y="2269645"/>
            <a:ext cx="1929948" cy="91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67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안경형태의 </a:t>
            </a:r>
            <a:endParaRPr lang="en-US" altLang="ko-KR" sz="267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67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보조공학기기</a:t>
            </a:r>
            <a:endParaRPr lang="en-US" altLang="ko-KR" sz="267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551566" y="1990934"/>
            <a:ext cx="5243275" cy="3533776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66084" y="3651815"/>
            <a:ext cx="4414237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Yolo, </a:t>
            </a:r>
            <a:r>
              <a:rPr lang="en-US" altLang="ko-KR" sz="2667" dirty="0" err="1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OpenCV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사용하여 </a:t>
            </a:r>
            <a:endParaRPr lang="en-US" altLang="ko-KR" sz="2667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신호등과 횡단보도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감지</a:t>
            </a:r>
            <a:endParaRPr lang="en-US" altLang="ko-KR" sz="2667" dirty="0" smtClean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신호등의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변화를 음성으로 출력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2667" dirty="0" smtClean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503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4142" y="1676788"/>
            <a:ext cx="10515600" cy="2852737"/>
          </a:xfrm>
        </p:spPr>
        <p:txBody>
          <a:bodyPr>
            <a:normAutofit/>
          </a:bodyPr>
          <a:lstStyle/>
          <a:p>
            <a:r>
              <a:rPr lang="en-US" altLang="ko-KR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 </a:t>
            </a:r>
            <a:r>
              <a:rPr lang="ko-KR" altLang="en-US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일정 및 역할 분담 내용 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09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69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일정 및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역할 분담 내용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진행 일정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 err="1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간트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차트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9</a:t>
            </a:fld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7335263"/>
              </p:ext>
            </p:extLst>
          </p:nvPr>
        </p:nvGraphicFramePr>
        <p:xfrm>
          <a:off x="884716" y="1531146"/>
          <a:ext cx="10554425" cy="4423672"/>
        </p:xfrm>
        <a:graphic>
          <a:graphicData uri="http://schemas.openxmlformats.org/drawingml/2006/table">
            <a:tbl>
              <a:tblPr/>
              <a:tblGrid>
                <a:gridCol w="1657316"/>
                <a:gridCol w="2002536"/>
                <a:gridCol w="984939"/>
                <a:gridCol w="984939"/>
                <a:gridCol w="984939"/>
                <a:gridCol w="984939"/>
                <a:gridCol w="984939"/>
                <a:gridCol w="984939"/>
                <a:gridCol w="984939"/>
              </a:tblGrid>
              <a:tr h="285715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연구내용 월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4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5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6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7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8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9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67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아이디어 회의 및 주제 선정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67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기존 제품 조사 및 분석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676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S/W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신호등 인식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6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신호등 신호 인식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6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인식에 따른 음향 출력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6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블루투스 연결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6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서버 만들기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676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H/W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외형 제작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6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파이 모듈 장착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6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배터리 장착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749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디버깅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&amp;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테스트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</a:tr>
              <a:tr h="31749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보고서 작성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999999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169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982</Words>
  <Application>Microsoft Office PowerPoint</Application>
  <PresentationFormat>와이드스크린</PresentationFormat>
  <Paragraphs>254</Paragraphs>
  <Slides>25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맑은 고딕</vt:lpstr>
      <vt:lpstr>배달의민족 주아</vt:lpstr>
      <vt:lpstr>함초롬바탕</vt:lpstr>
      <vt:lpstr>Arial</vt:lpstr>
      <vt:lpstr>Office 테마</vt:lpstr>
      <vt:lpstr>PowerPoint 프레젠테이션</vt:lpstr>
      <vt:lpstr>PowerPoint 프레젠테이션</vt:lpstr>
      <vt:lpstr>01. 작품선정의 배경, 필요성 및 연구목표 </vt:lpstr>
      <vt:lpstr>PowerPoint 프레젠테이션</vt:lpstr>
      <vt:lpstr>PowerPoint 프레젠테이션</vt:lpstr>
      <vt:lpstr>PowerPoint 프레젠테이션</vt:lpstr>
      <vt:lpstr>PowerPoint 프레젠테이션</vt:lpstr>
      <vt:lpstr>02. 연구 일정 및 역할 분담 내용 </vt:lpstr>
      <vt:lpstr>PowerPoint 프레젠테이션</vt:lpstr>
      <vt:lpstr>PowerPoint 프레젠테이션</vt:lpstr>
      <vt:lpstr>03. 연구 내용 설명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04. 연구 결과 및  필요 예상 재료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28</cp:revision>
  <dcterms:created xsi:type="dcterms:W3CDTF">2018-04-11T23:47:46Z</dcterms:created>
  <dcterms:modified xsi:type="dcterms:W3CDTF">2018-05-22T10:32:48Z</dcterms:modified>
</cp:coreProperties>
</file>